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72" r:id="rId5"/>
  </p:sldIdLst>
  <p:sldSz cx="9906000" cy="6858000" type="A4"/>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811E5-B371-6A28-BF9A-0F57DE4B7A28}" name="Alice Brealy" initials="AB" userId="S::abrealy@caterlinkltd.co.uk::702f5e84-6c0f-4bcb-baa0-ae526eff2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ysop"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D2"/>
    <a:srgbClr val="C9FFFB"/>
    <a:srgbClr val="C5FFFB"/>
    <a:srgbClr val="FFD3CC"/>
    <a:srgbClr val="FF4343"/>
    <a:srgbClr val="54BCEB"/>
    <a:srgbClr val="00C8BA"/>
    <a:srgbClr val="00968B"/>
    <a:srgbClr val="009E93"/>
    <a:srgbClr val="006D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04" y="66"/>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84870" cy="502675"/>
          </a:xfrm>
          <a:prstGeom prst="rect">
            <a:avLst/>
          </a:prstGeom>
        </p:spPr>
        <p:txBody>
          <a:bodyPr vert="horz" lIns="92438" tIns="46219" rIns="92438" bIns="46219" rtlCol="0"/>
          <a:lstStyle>
            <a:lvl1pPr algn="l">
              <a:defRPr sz="1200"/>
            </a:lvl1pPr>
          </a:lstStyle>
          <a:p>
            <a:endParaRPr lang="en-GB"/>
          </a:p>
        </p:txBody>
      </p:sp>
      <p:sp>
        <p:nvSpPr>
          <p:cNvPr id="3" name="Date Placeholder 2"/>
          <p:cNvSpPr>
            <a:spLocks noGrp="1"/>
          </p:cNvSpPr>
          <p:nvPr>
            <p:ph type="dt" idx="1"/>
          </p:nvPr>
        </p:nvSpPr>
        <p:spPr>
          <a:xfrm>
            <a:off x="3901700" y="1"/>
            <a:ext cx="2984870" cy="502675"/>
          </a:xfrm>
          <a:prstGeom prst="rect">
            <a:avLst/>
          </a:prstGeom>
        </p:spPr>
        <p:txBody>
          <a:bodyPr vert="horz" lIns="92438" tIns="46219" rIns="92438" bIns="46219" rtlCol="0"/>
          <a:lstStyle>
            <a:lvl1pPr algn="r">
              <a:defRPr sz="1200"/>
            </a:lvl1pPr>
          </a:lstStyle>
          <a:p>
            <a:fld id="{222E43BF-527D-440D-8356-FC8BCEDDB5DC}" type="datetimeFigureOut">
              <a:rPr lang="en-GB" smtClean="0"/>
              <a:t>11/09/2024</a:t>
            </a:fld>
            <a:endParaRPr lang="en-GB"/>
          </a:p>
        </p:txBody>
      </p:sp>
      <p:sp>
        <p:nvSpPr>
          <p:cNvPr id="4" name="Slide Image Placeholder 3"/>
          <p:cNvSpPr>
            <a:spLocks noGrp="1" noRot="1" noChangeAspect="1"/>
          </p:cNvSpPr>
          <p:nvPr>
            <p:ph type="sldImg" idx="2"/>
          </p:nvPr>
        </p:nvSpPr>
        <p:spPr>
          <a:xfrm>
            <a:off x="1001713" y="1252538"/>
            <a:ext cx="4884737" cy="3381375"/>
          </a:xfrm>
          <a:prstGeom prst="rect">
            <a:avLst/>
          </a:prstGeom>
          <a:noFill/>
          <a:ln w="12700">
            <a:solidFill>
              <a:prstClr val="black"/>
            </a:solidFill>
          </a:ln>
        </p:spPr>
        <p:txBody>
          <a:bodyPr vert="horz" lIns="92438" tIns="46219" rIns="92438" bIns="46219"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2438" tIns="46219" rIns="92438" bIns="462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516041"/>
            <a:ext cx="2984870" cy="502674"/>
          </a:xfrm>
          <a:prstGeom prst="rect">
            <a:avLst/>
          </a:prstGeom>
        </p:spPr>
        <p:txBody>
          <a:bodyPr vert="horz" lIns="92438" tIns="46219" rIns="92438" bIns="46219" rtlCol="0" anchor="b"/>
          <a:lstStyle>
            <a:lvl1pPr algn="l">
              <a:defRPr sz="1200"/>
            </a:lvl1pPr>
          </a:lstStyle>
          <a:p>
            <a:endParaRPr lang="en-GB"/>
          </a:p>
        </p:txBody>
      </p:sp>
      <p:sp>
        <p:nvSpPr>
          <p:cNvPr id="7" name="Slide Number Placeholder 6"/>
          <p:cNvSpPr>
            <a:spLocks noGrp="1"/>
          </p:cNvSpPr>
          <p:nvPr>
            <p:ph type="sldNum" sz="quarter" idx="5"/>
          </p:nvPr>
        </p:nvSpPr>
        <p:spPr>
          <a:xfrm>
            <a:off x="3901700" y="9516041"/>
            <a:ext cx="2984870" cy="502674"/>
          </a:xfrm>
          <a:prstGeom prst="rect">
            <a:avLst/>
          </a:prstGeom>
        </p:spPr>
        <p:txBody>
          <a:bodyPr vert="horz" lIns="92438" tIns="46219" rIns="92438" bIns="46219" rtlCol="0" anchor="b"/>
          <a:lstStyle>
            <a:lvl1pPr algn="r">
              <a:defRPr sz="1200"/>
            </a:lvl1pPr>
          </a:lstStyle>
          <a:p>
            <a:fld id="{22D8F38C-0513-424D-9F07-ACE2DBD6F960}" type="slidenum">
              <a:rPr lang="en-GB" smtClean="0"/>
              <a:t>‹#›</a:t>
            </a:fld>
            <a:endParaRPr lang="en-GB"/>
          </a:p>
        </p:txBody>
      </p:sp>
    </p:spTree>
    <p:extLst>
      <p:ext uri="{BB962C8B-B14F-4D97-AF65-F5344CB8AC3E}">
        <p14:creationId xmlns:p14="http://schemas.microsoft.com/office/powerpoint/2010/main" val="344410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pic>
        <p:nvPicPr>
          <p:cNvPr id="7" name="Picture 6">
            <a:extLst>
              <a:ext uri="{FF2B5EF4-FFF2-40B4-BE49-F238E27FC236}">
                <a16:creationId xmlns:a16="http://schemas.microsoft.com/office/drawing/2014/main" id="{BFE56D4B-3E37-45DC-8A0E-850FD0BBE6CB}"/>
              </a:ext>
            </a:extLst>
          </p:cNvPr>
          <p:cNvPicPr>
            <a:picLocks noChangeAspect="1"/>
          </p:cNvPicPr>
          <p:nvPr userDrawn="1"/>
        </p:nvPicPr>
        <p:blipFill>
          <a:blip r:embed="rId2">
            <a:lum/>
          </a:blip>
          <a:stretch>
            <a:fillRect/>
          </a:stretch>
        </p:blipFill>
        <p:spPr>
          <a:xfrm>
            <a:off x="0" y="0"/>
            <a:ext cx="9906000" cy="6858000"/>
          </a:xfrm>
          <a:prstGeom prst="rect">
            <a:avLst/>
          </a:prstGeom>
        </p:spPr>
      </p:pic>
      <p:pic>
        <p:nvPicPr>
          <p:cNvPr id="8" name="Picture 7">
            <a:extLst>
              <a:ext uri="{FF2B5EF4-FFF2-40B4-BE49-F238E27FC236}">
                <a16:creationId xmlns:a16="http://schemas.microsoft.com/office/drawing/2014/main" id="{5A3E2D7A-21FB-4E41-849E-FBC6B38F3D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25" y="21720"/>
            <a:ext cx="1602025" cy="769695"/>
          </a:xfrm>
          <a:prstGeom prst="rect">
            <a:avLst/>
          </a:prstGeom>
        </p:spPr>
      </p:pic>
      <p:sp>
        <p:nvSpPr>
          <p:cNvPr id="9" name="TextBox 8">
            <a:extLst>
              <a:ext uri="{FF2B5EF4-FFF2-40B4-BE49-F238E27FC236}">
                <a16:creationId xmlns:a16="http://schemas.microsoft.com/office/drawing/2014/main" id="{CF8244A5-C333-4344-B70D-CA249A56B37A}"/>
              </a:ext>
            </a:extLst>
          </p:cNvPr>
          <p:cNvSpPr txBox="1"/>
          <p:nvPr userDrawn="1"/>
        </p:nvSpPr>
        <p:spPr>
          <a:xfrm>
            <a:off x="8788936" y="3163689"/>
            <a:ext cx="1088495" cy="3642122"/>
          </a:xfrm>
          <a:prstGeom prst="roundRect">
            <a:avLst/>
          </a:prstGeom>
          <a:solidFill>
            <a:srgbClr val="FF0000"/>
          </a:solidFill>
          <a:ln w="19050">
            <a:solidFill>
              <a:srgbClr val="FF0000"/>
            </a:solidFill>
          </a:ln>
        </p:spPr>
        <p:txBody>
          <a:bodyPr wrap="square" rtlCol="0">
            <a:spAutoFit/>
          </a:bodyPr>
          <a:lstStyle/>
          <a:p>
            <a:r>
              <a:rPr lang="en-GB" sz="700" b="1" dirty="0">
                <a:solidFill>
                  <a:schemeClr val="bg1"/>
                </a:solidFill>
                <a:latin typeface="Century Gothic" panose="020B0502020202020204" pitchFamily="34" charset="0"/>
              </a:rPr>
              <a:t>ALLERGY INFORMATION:</a:t>
            </a:r>
          </a:p>
          <a:p>
            <a:r>
              <a:rPr lang="en-GB" sz="700" b="1" dirty="0">
                <a:solidFill>
                  <a:schemeClr val="bg1"/>
                </a:solidFill>
                <a:latin typeface="Century Gothic" panose="020B0502020202020204" pitchFamily="34" charset="0"/>
              </a:rPr>
              <a:t>If </a:t>
            </a:r>
            <a:r>
              <a:rPr lang="en-GB" sz="700" b="1" dirty="0">
                <a:solidFill>
                  <a:schemeClr val="bg1"/>
                </a:solidFill>
                <a:effectLst/>
                <a:latin typeface="Century Gothic" panose="020B0502020202020204" pitchFamily="34" charset="0"/>
                <a:ea typeface="Calibri" panose="020F0502020204030204" pitchFamily="34" charset="0"/>
              </a:rPr>
              <a:t>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cross contamination.</a:t>
            </a:r>
            <a:endParaRPr lang="en-GB" sz="7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4662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232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2806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8897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01A62-7A48-4C58-849E-C45ADCCDA826}" type="datetimeFigureOut">
              <a:rPr lang="en-GB" smtClean="0"/>
              <a:t>11/09/2024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4108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01A62-7A48-4C58-849E-C45ADCCDA826}"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50155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01A62-7A48-4C58-849E-C45ADCCDA826}" type="datetimeFigureOut">
              <a:rPr lang="en-GB" smtClean="0"/>
              <a:t>11/09/2024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2314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01A62-7A48-4C58-849E-C45ADCCDA826}" type="datetimeFigureOut">
              <a:rPr lang="en-GB" smtClean="0"/>
              <a:t>11/09/2024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20030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1A62-7A48-4C58-849E-C45ADCCDA826}" type="datetimeFigureOut">
              <a:rPr lang="en-GB" smtClean="0"/>
              <a:t>11/09/2024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31226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40386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11/09/2024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82758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1A62-7A48-4C58-849E-C45ADCCDA826}" type="datetimeFigureOut">
              <a:rPr lang="en-GB" smtClean="0"/>
              <a:t>11/09/2024</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E0C8-D700-4481-9575-E9D0947D9BAE}" type="slidenum">
              <a:rPr lang="en-GB" smtClean="0"/>
              <a:t>‹#›</a:t>
            </a:fld>
            <a:endParaRPr lang="en-GB"/>
          </a:p>
        </p:txBody>
      </p:sp>
    </p:spTree>
    <p:extLst>
      <p:ext uri="{BB962C8B-B14F-4D97-AF65-F5344CB8AC3E}">
        <p14:creationId xmlns:p14="http://schemas.microsoft.com/office/powerpoint/2010/main" val="407972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olorful weekly calendar with a cartoon landscape&#10;&#10;Description automatically generated with medium confidence">
            <a:extLst>
              <a:ext uri="{FF2B5EF4-FFF2-40B4-BE49-F238E27FC236}">
                <a16:creationId xmlns:a16="http://schemas.microsoft.com/office/drawing/2014/main" id="{E6DA6B6D-2872-587D-D4F4-F9EC871CBF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graphicFrame>
        <p:nvGraphicFramePr>
          <p:cNvPr id="107" name="Table 107">
            <a:extLst>
              <a:ext uri="{FF2B5EF4-FFF2-40B4-BE49-F238E27FC236}">
                <a16:creationId xmlns:a16="http://schemas.microsoft.com/office/drawing/2014/main" id="{F2750E4D-049E-9DD6-ED5E-F19CFB9B975F}"/>
              </a:ext>
            </a:extLst>
          </p:cNvPr>
          <p:cNvGraphicFramePr>
            <a:graphicFrameLocks noGrp="1"/>
          </p:cNvGraphicFramePr>
          <p:nvPr>
            <p:extLst>
              <p:ext uri="{D42A27DB-BD31-4B8C-83A1-F6EECF244321}">
                <p14:modId xmlns:p14="http://schemas.microsoft.com/office/powerpoint/2010/main" val="2750510968"/>
              </p:ext>
            </p:extLst>
          </p:nvPr>
        </p:nvGraphicFramePr>
        <p:xfrm>
          <a:off x="2431727" y="541600"/>
          <a:ext cx="7130644" cy="1535380"/>
        </p:xfrm>
        <a:graphic>
          <a:graphicData uri="http://schemas.openxmlformats.org/drawingml/2006/table">
            <a:tbl>
              <a:tblPr firstRow="1" bandRow="1">
                <a:tableStyleId>{5C22544A-7EE6-4342-B048-85BDC9FD1C3A}</a:tableStyleId>
              </a:tblPr>
              <a:tblGrid>
                <a:gridCol w="1426129">
                  <a:extLst>
                    <a:ext uri="{9D8B030D-6E8A-4147-A177-3AD203B41FA5}">
                      <a16:colId xmlns:a16="http://schemas.microsoft.com/office/drawing/2014/main" val="141170056"/>
                    </a:ext>
                  </a:extLst>
                </a:gridCol>
                <a:gridCol w="1482011">
                  <a:extLst>
                    <a:ext uri="{9D8B030D-6E8A-4147-A177-3AD203B41FA5}">
                      <a16:colId xmlns:a16="http://schemas.microsoft.com/office/drawing/2014/main" val="184896271"/>
                    </a:ext>
                  </a:extLst>
                </a:gridCol>
                <a:gridCol w="1351484">
                  <a:extLst>
                    <a:ext uri="{9D8B030D-6E8A-4147-A177-3AD203B41FA5}">
                      <a16:colId xmlns:a16="http://schemas.microsoft.com/office/drawing/2014/main" val="3716586628"/>
                    </a:ext>
                  </a:extLst>
                </a:gridCol>
                <a:gridCol w="1444891">
                  <a:extLst>
                    <a:ext uri="{9D8B030D-6E8A-4147-A177-3AD203B41FA5}">
                      <a16:colId xmlns:a16="http://schemas.microsoft.com/office/drawing/2014/main" val="3229335858"/>
                    </a:ext>
                  </a:extLst>
                </a:gridCol>
                <a:gridCol w="1426129">
                  <a:extLst>
                    <a:ext uri="{9D8B030D-6E8A-4147-A177-3AD203B41FA5}">
                      <a16:colId xmlns:a16="http://schemas.microsoft.com/office/drawing/2014/main" val="2848023262"/>
                    </a:ext>
                  </a:extLst>
                </a:gridCol>
              </a:tblGrid>
              <a:tr h="44765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Cheese &amp; Tomato Pizza </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 </a:t>
                      </a:r>
                    </a:p>
                  </a:txBody>
                  <a:tcPr marL="45720" marR="4572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750" b="1" dirty="0">
                        <a:solidFill>
                          <a:schemeClr val="tx1"/>
                        </a:solidFill>
                        <a:latin typeface="Century Gothic"/>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750" b="1" dirty="0">
                          <a:solidFill>
                            <a:srgbClr val="FF0000"/>
                          </a:solidFill>
                          <a:latin typeface="Century Gothic"/>
                        </a:rPr>
                        <a:t>*</a:t>
                      </a:r>
                      <a:r>
                        <a:rPr lang="en-GB" sz="750" b="0" dirty="0">
                          <a:solidFill>
                            <a:schemeClr val="tx1"/>
                          </a:solidFill>
                          <a:latin typeface="Century Gothic"/>
                        </a:rPr>
                        <a:t> Beef Penne  </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750" b="0" dirty="0">
                          <a:solidFill>
                            <a:schemeClr val="tx1"/>
                          </a:solidFill>
                          <a:latin typeface="Century Gothic"/>
                        </a:rPr>
                        <a:t>Bolognaise</a:t>
                      </a:r>
                      <a:endParaRPr kumimoji="0" lang="en-GB" sz="750" b="0" i="0" u="none" strike="noStrike" kern="1200" cap="none" spc="0" normalizeH="0" baseline="0" noProof="0" dirty="0">
                        <a:ln>
                          <a:noFill/>
                        </a:ln>
                        <a:solidFill>
                          <a:prstClr val="black"/>
                        </a:solidFill>
                        <a:effectLst/>
                        <a:uLnTx/>
                        <a:uFillTx/>
                        <a:latin typeface="Century Gothic"/>
                        <a:ea typeface="+mn-ea"/>
                        <a:cs typeface="+mn-cs"/>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750" b="0" dirty="0">
                        <a:solidFill>
                          <a:schemeClr val="tx1"/>
                        </a:solidFill>
                        <a:latin typeface="Century Gothic"/>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750" b="1" dirty="0">
                          <a:solidFill>
                            <a:srgbClr val="FF0000"/>
                          </a:solidFill>
                          <a:latin typeface="Century Gothic"/>
                        </a:rPr>
                        <a:t>*</a:t>
                      </a:r>
                      <a:r>
                        <a:rPr lang="en-GB" sz="750" b="0" dirty="0">
                          <a:solidFill>
                            <a:schemeClr val="tx1"/>
                          </a:solidFill>
                          <a:latin typeface="Century Gothic"/>
                        </a:rPr>
                        <a:t> Pork Sausages, Roast Potatoes &amp; Gravy</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7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50" b="1" i="0" u="none" strike="noStrike" noProof="0" dirty="0">
                          <a:solidFill>
                            <a:srgbClr val="FF0000"/>
                          </a:solidFill>
                          <a:latin typeface="Century Gothic" panose="020B0502020202020204" pitchFamily="34" charset="0"/>
                        </a:rPr>
                        <a:t>*</a:t>
                      </a:r>
                      <a:r>
                        <a:rPr lang="en-US" sz="750" b="0" i="0" u="none" strike="noStrike" noProof="0" dirty="0">
                          <a:solidFill>
                            <a:schemeClr val="tx1"/>
                          </a:solidFill>
                          <a:latin typeface="Century Gothic" panose="020B0502020202020204" pitchFamily="34" charset="0"/>
                        </a:rPr>
                        <a:t> Chicken Paella </a:t>
                      </a:r>
                      <a:endParaRPr lang="en-GB" sz="750" b="0" i="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0"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50" b="0" i="0" u="none" strike="noStrike" noProof="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50" b="0" i="0" u="none" strike="noStrike" noProof="0" dirty="0">
                          <a:solidFill>
                            <a:schemeClr val="tx1"/>
                          </a:solidFill>
                          <a:latin typeface="Century Gothic" panose="020B0502020202020204" pitchFamily="34" charset="0"/>
                        </a:rPr>
                        <a:t>Veggie Meatballs with Rice</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MSC Fishfingers with Chips &amp; Tomato Sauce</a:t>
                      </a:r>
                      <a:endParaRPr kumimoji="0" lang="en-GB" sz="750" b="1" i="0" u="none" strike="noStrike" kern="1200" cap="none" spc="0" normalizeH="0" baseline="0" noProof="0" dirty="0">
                        <a:ln>
                          <a:noFill/>
                        </a:ln>
                        <a:solidFill>
                          <a:prstClr val="black"/>
                        </a:solidFill>
                        <a:effectLst/>
                        <a:uLnTx/>
                        <a:uFillTx/>
                        <a:latin typeface="Century Gothic"/>
                        <a:ea typeface="+mn-ea"/>
                        <a:cs typeface="+mn-cs"/>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13766"/>
                  </a:ext>
                </a:extLst>
              </a:tr>
              <a:tr h="44765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Vegetable Stack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with Rice</a:t>
                      </a:r>
                      <a:endParaRPr lang="en-GB" sz="800" dirty="0"/>
                    </a:p>
                    <a:p>
                      <a:pPr algn="ctr"/>
                      <a:endParaRPr lang="en-GB" sz="750" b="1" u="sng" dirty="0">
                        <a:latin typeface="Century Gothic" panose="020B0502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50" b="0" i="0" u="none" strike="noStrike" noProof="0" dirty="0">
                          <a:solidFill>
                            <a:schemeClr val="tx1"/>
                          </a:solidFill>
                          <a:latin typeface="Century Gothic" panose="020B0502020202020204" pitchFamily="34" charset="0"/>
                        </a:rPr>
                        <a:t>Vegan Penne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50" b="0" i="0" u="none" strike="noStrike" noProof="0" dirty="0">
                          <a:solidFill>
                            <a:schemeClr val="tx1"/>
                          </a:solidFill>
                          <a:latin typeface="Century Gothic" panose="020B0502020202020204" pitchFamily="34" charset="0"/>
                        </a:rPr>
                        <a:t>Bolognaise</a:t>
                      </a:r>
                      <a:endParaRPr lang="en-GB" sz="75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50" b="0" i="0" u="none" strike="noStrike" noProof="0" dirty="0">
                          <a:solidFill>
                            <a:schemeClr val="tx1"/>
                          </a:solidFill>
                          <a:latin typeface="Century Gothic" panose="020B0502020202020204" pitchFamily="34" charset="0"/>
                        </a:rPr>
                        <a:t>Vegan Sausages, </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750" b="0" dirty="0">
                          <a:solidFill>
                            <a:schemeClr val="tx1"/>
                          </a:solidFill>
                          <a:latin typeface="Century Gothic"/>
                        </a:rPr>
                        <a:t>Roast Potatoes &amp; Gravy</a:t>
                      </a:r>
                      <a:endParaRPr lang="en-US" sz="750" b="0" i="0" u="none" strike="noStrike" noProof="0" dirty="0">
                        <a:solidFill>
                          <a:srgbClr val="00B050"/>
                        </a:solidFill>
                        <a:latin typeface="Century Gothic" panose="020B0502020202020204" pitchFamily="34" charset="0"/>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a:r>
                        <a:rPr lang="en-GB" sz="750" b="1" dirty="0">
                          <a:solidFill>
                            <a:prstClr val="black"/>
                          </a:solidFill>
                          <a:latin typeface="Century Gothic"/>
                        </a:rPr>
                        <a:t>or</a:t>
                      </a:r>
                    </a:p>
                    <a:p>
                      <a:pPr algn="ctr"/>
                      <a:r>
                        <a:rPr lang="en-GB" sz="750" dirty="0">
                          <a:solidFill>
                            <a:prstClr val="black"/>
                          </a:solidFill>
                          <a:latin typeface="Century Gothic"/>
                        </a:rPr>
                        <a:t>Cheese Whirl with *</a:t>
                      </a:r>
                      <a:r>
                        <a:rPr lang="en-GB" sz="750" dirty="0">
                          <a:solidFill>
                            <a:prstClr val="black"/>
                          </a:solidFill>
                          <a:highlight>
                            <a:srgbClr val="FFD3CC"/>
                          </a:highlight>
                          <a:latin typeface="Century Gothic"/>
                        </a:rPr>
                        <a:t>Rice </a:t>
                      </a:r>
                      <a:r>
                        <a:rPr lang="en-GB" sz="750" dirty="0">
                          <a:solidFill>
                            <a:prstClr val="black"/>
                          </a:solidFill>
                          <a:latin typeface="Century Gothic"/>
                        </a:rPr>
                        <a:t>and Salads</a:t>
                      </a:r>
                      <a:endParaRPr lang="en-GB" sz="75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Cheese Whirls with Chips </a:t>
                      </a:r>
                      <a:endParaRPr kumimoji="0" lang="en-GB" sz="750" b="0" i="0" u="none" strike="noStrike" kern="1200" cap="none" spc="0" normalizeH="0" baseline="0" noProof="0" dirty="0">
                        <a:ln>
                          <a:noFill/>
                        </a:ln>
                        <a:solidFill>
                          <a:srgbClr val="FF0000"/>
                        </a:solidFill>
                        <a:effectLst/>
                        <a:uLnTx/>
                        <a:uFillTx/>
                        <a:latin typeface="Century Gothic"/>
                        <a:ea typeface="+mn-ea"/>
                        <a:cs typeface="+mn-cs"/>
                      </a:endParaRP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3478533"/>
                  </a:ext>
                </a:extLst>
              </a:tr>
              <a:tr h="1492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Peas &amp; Roasted Peppers</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Broccoli &amp; Carrots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Cabbage &amp; Peas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Green Beans &amp; Carrots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Baked Beans &amp; Sweetcorn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2196175"/>
                  </a:ext>
                </a:extLst>
              </a:tr>
              <a:tr h="3150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Fresh Fruit Salad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latin typeface="Century Gothic" panose="020B0502020202020204" pitchFamily="34" charset="0"/>
                        </a:rPr>
                        <a:t>Apple Crumble with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latin typeface="Century Gothic" panose="020B0502020202020204" pitchFamily="34" charset="0"/>
                        </a:rPr>
                        <a:t>Ice Cream</a:t>
                      </a:r>
                      <a:endParaRPr lang="en-GB" sz="750" b="1" dirty="0">
                        <a:solidFill>
                          <a:schemeClr val="tx1"/>
                        </a:solidFill>
                        <a:latin typeface="Century Gothic"/>
                      </a:endParaRPr>
                    </a:p>
                    <a:p>
                      <a:pPr algn="ctr"/>
                      <a:endParaRPr lang="en-GB" sz="75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latin typeface="Century Gothic" panose="020B0502020202020204" pitchFamily="34" charset="0"/>
                        </a:rPr>
                        <a:t>Berry Mousse</a:t>
                      </a:r>
                      <a:endParaRPr lang="en-GB" sz="750" b="1" dirty="0">
                        <a:latin typeface="Century Gothic" panose="020B0502020202020204" pitchFamily="34" charset="0"/>
                      </a:endParaRPr>
                    </a:p>
                    <a:p>
                      <a:pPr algn="ctr"/>
                      <a:endParaRPr lang="en-GB" sz="75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Iced Sponge with Custard</a:t>
                      </a:r>
                    </a:p>
                    <a:p>
                      <a:pPr algn="ctr"/>
                      <a:endParaRPr lang="en-GB" sz="75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latin typeface="Century Gothic"/>
                        </a:rPr>
                        <a:t>Vanilla Shortbread &amp; Yoghurt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1348895"/>
                  </a:ext>
                </a:extLst>
              </a:tr>
            </a:tbl>
          </a:graphicData>
        </a:graphic>
      </p:graphicFrame>
      <p:sp>
        <p:nvSpPr>
          <p:cNvPr id="8" name="TextBox 7">
            <a:extLst>
              <a:ext uri="{FF2B5EF4-FFF2-40B4-BE49-F238E27FC236}">
                <a16:creationId xmlns:a16="http://schemas.microsoft.com/office/drawing/2014/main" id="{B29E33D7-3F3C-9A80-3D40-A79924EB47DF}"/>
              </a:ext>
            </a:extLst>
          </p:cNvPr>
          <p:cNvSpPr txBox="1"/>
          <p:nvPr/>
        </p:nvSpPr>
        <p:spPr>
          <a:xfrm>
            <a:off x="1536688" y="615475"/>
            <a:ext cx="980694"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Option One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Option Two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Vegetables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Dessert</a:t>
            </a:r>
          </a:p>
        </p:txBody>
      </p:sp>
      <p:pic>
        <p:nvPicPr>
          <p:cNvPr id="138" name="Picture 137" descr="A close up of a logo&#10;&#10;Description automatically generated">
            <a:extLst>
              <a:ext uri="{FF2B5EF4-FFF2-40B4-BE49-F238E27FC236}">
                <a16:creationId xmlns:a16="http://schemas.microsoft.com/office/drawing/2014/main" id="{BB604168-0EB1-A193-94B2-2B781889A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520" y="5440959"/>
            <a:ext cx="171798" cy="170477"/>
          </a:xfrm>
          <a:prstGeom prst="rect">
            <a:avLst/>
          </a:prstGeom>
        </p:spPr>
      </p:pic>
      <p:pic>
        <p:nvPicPr>
          <p:cNvPr id="144" name="Picture 143" descr="A picture containing object&#10;&#10;Description automatically generated">
            <a:extLst>
              <a:ext uri="{FF2B5EF4-FFF2-40B4-BE49-F238E27FC236}">
                <a16:creationId xmlns:a16="http://schemas.microsoft.com/office/drawing/2014/main" id="{CC44F27A-86BF-E37C-4CEC-277C68E546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4063200" y="5462476"/>
            <a:ext cx="247427" cy="151432"/>
          </a:xfrm>
          <a:prstGeom prst="rect">
            <a:avLst/>
          </a:prstGeom>
        </p:spPr>
      </p:pic>
      <p:pic>
        <p:nvPicPr>
          <p:cNvPr id="171" name="Picture 170" descr="A close up of a logo&#10;&#10;Description automatically generated">
            <a:extLst>
              <a:ext uri="{FF2B5EF4-FFF2-40B4-BE49-F238E27FC236}">
                <a16:creationId xmlns:a16="http://schemas.microsoft.com/office/drawing/2014/main" id="{5DF0CB6D-980E-5B38-4A15-8CD7012E52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393" y="5427737"/>
            <a:ext cx="200695" cy="207749"/>
          </a:xfrm>
          <a:prstGeom prst="rect">
            <a:avLst/>
          </a:prstGeom>
        </p:spPr>
      </p:pic>
      <p:sp>
        <p:nvSpPr>
          <p:cNvPr id="176" name="TextBox 175">
            <a:extLst>
              <a:ext uri="{FF2B5EF4-FFF2-40B4-BE49-F238E27FC236}">
                <a16:creationId xmlns:a16="http://schemas.microsoft.com/office/drawing/2014/main" id="{1396E1CD-30B2-707C-B627-7DDAAC984672}"/>
              </a:ext>
            </a:extLst>
          </p:cNvPr>
          <p:cNvSpPr txBox="1"/>
          <p:nvPr/>
        </p:nvSpPr>
        <p:spPr>
          <a:xfrm>
            <a:off x="299447" y="5711016"/>
            <a:ext cx="6371276" cy="20774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Available Daily: </a:t>
            </a:r>
            <a:r>
              <a:rPr kumimoji="0" lang="en-GB" sz="75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Freshly cooked jacket potatoes with a choice of fillings </a:t>
            </a:r>
            <a:r>
              <a:rPr kumimoji="0" lang="en-GB" sz="75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Bread freshly baked on site daily- </a:t>
            </a:r>
            <a:r>
              <a:rPr kumimoji="0" lang="en-GB" sz="75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Daily salad selection</a:t>
            </a:r>
          </a:p>
        </p:txBody>
      </p:sp>
      <p:sp>
        <p:nvSpPr>
          <p:cNvPr id="177" name="TextBox 176">
            <a:extLst>
              <a:ext uri="{FF2B5EF4-FFF2-40B4-BE49-F238E27FC236}">
                <a16:creationId xmlns:a16="http://schemas.microsoft.com/office/drawing/2014/main" id="{3E048DBF-52F1-AB5F-61BF-07ADA0CF345C}"/>
              </a:ext>
            </a:extLst>
          </p:cNvPr>
          <p:cNvSpPr txBox="1"/>
          <p:nvPr/>
        </p:nvSpPr>
        <p:spPr>
          <a:xfrm>
            <a:off x="4184711" y="5445811"/>
            <a:ext cx="691315" cy="2077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Vegan</a:t>
            </a:r>
          </a:p>
        </p:txBody>
      </p:sp>
      <p:sp>
        <p:nvSpPr>
          <p:cNvPr id="179" name="TextBox 178">
            <a:extLst>
              <a:ext uri="{FF2B5EF4-FFF2-40B4-BE49-F238E27FC236}">
                <a16:creationId xmlns:a16="http://schemas.microsoft.com/office/drawing/2014/main" id="{715045AB-C6A9-43A3-3105-3117674A19CE}"/>
              </a:ext>
            </a:extLst>
          </p:cNvPr>
          <p:cNvSpPr txBox="1"/>
          <p:nvPr/>
        </p:nvSpPr>
        <p:spPr>
          <a:xfrm>
            <a:off x="3199248" y="5450745"/>
            <a:ext cx="857144" cy="2000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Wholemeal</a:t>
            </a:r>
          </a:p>
        </p:txBody>
      </p:sp>
      <p:sp>
        <p:nvSpPr>
          <p:cNvPr id="180" name="TextBox 179">
            <a:extLst>
              <a:ext uri="{FF2B5EF4-FFF2-40B4-BE49-F238E27FC236}">
                <a16:creationId xmlns:a16="http://schemas.microsoft.com/office/drawing/2014/main" id="{194B97D0-D08E-5768-E8AF-48EAAD389C1B}"/>
              </a:ext>
            </a:extLst>
          </p:cNvPr>
          <p:cNvSpPr txBox="1"/>
          <p:nvPr/>
        </p:nvSpPr>
        <p:spPr>
          <a:xfrm>
            <a:off x="1923298" y="5450745"/>
            <a:ext cx="1206981" cy="2000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Added </a:t>
            </a:r>
            <a:r>
              <a:rPr lang="en-GB" sz="700" dirty="0">
                <a:solidFill>
                  <a:prstClr val="black"/>
                </a:solidFill>
                <a:latin typeface="Century Gothic" panose="020B0502020202020204" pitchFamily="34" charset="0"/>
              </a:rPr>
              <a:t>Pl</a:t>
            </a: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ant </a:t>
            </a:r>
            <a:r>
              <a:rPr lang="en-GB" sz="700" dirty="0">
                <a:solidFill>
                  <a:prstClr val="black"/>
                </a:solidFill>
                <a:latin typeface="Century Gothic" panose="020B0502020202020204" pitchFamily="34" charset="0"/>
              </a:rPr>
              <a:t>P</a:t>
            </a:r>
            <a:r>
              <a:rPr kumimoji="0" lang="en-GB" sz="7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ower</a:t>
            </a:r>
            <a:endPar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96BE19BF-9C5C-A16A-0E11-0F63DAA8DF57}"/>
              </a:ext>
            </a:extLst>
          </p:cNvPr>
          <p:cNvSpPr txBox="1"/>
          <p:nvPr/>
        </p:nvSpPr>
        <p:spPr>
          <a:xfrm>
            <a:off x="299447" y="75762"/>
            <a:ext cx="1361283"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Century Gothic"/>
              </a:rPr>
              <a:t>Spring Summer </a:t>
            </a:r>
          </a:p>
          <a:p>
            <a:pPr marL="0" marR="0" lvl="0" indent="0"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Century Gothic"/>
              </a:rPr>
              <a:t>2024</a:t>
            </a:r>
            <a:endParaRPr kumimoji="0" lang="en-GB" sz="900" b="1" i="0" u="none" strike="noStrike" kern="1200" cap="none" spc="0" normalizeH="0" baseline="0" noProof="0" dirty="0">
              <a:ln>
                <a:noFill/>
              </a:ln>
              <a:solidFill>
                <a:schemeClr val="bg1"/>
              </a:solidFill>
              <a:uLnTx/>
              <a:uFillTx/>
              <a:latin typeface="Century Gothic"/>
            </a:endParaRPr>
          </a:p>
        </p:txBody>
      </p:sp>
      <p:graphicFrame>
        <p:nvGraphicFramePr>
          <p:cNvPr id="3" name="Table 107">
            <a:extLst>
              <a:ext uri="{FF2B5EF4-FFF2-40B4-BE49-F238E27FC236}">
                <a16:creationId xmlns:a16="http://schemas.microsoft.com/office/drawing/2014/main" id="{F3D7B340-B940-FCF6-32EB-7529ADACE324}"/>
              </a:ext>
            </a:extLst>
          </p:cNvPr>
          <p:cNvGraphicFramePr>
            <a:graphicFrameLocks noGrp="1"/>
          </p:cNvGraphicFramePr>
          <p:nvPr>
            <p:extLst>
              <p:ext uri="{D42A27DB-BD31-4B8C-83A1-F6EECF244321}">
                <p14:modId xmlns:p14="http://schemas.microsoft.com/office/powerpoint/2010/main" val="1210941528"/>
              </p:ext>
            </p:extLst>
          </p:nvPr>
        </p:nvGraphicFramePr>
        <p:xfrm>
          <a:off x="2489387" y="2176560"/>
          <a:ext cx="7024778" cy="1701981"/>
        </p:xfrm>
        <a:graphic>
          <a:graphicData uri="http://schemas.openxmlformats.org/drawingml/2006/table">
            <a:tbl>
              <a:tblPr firstRow="1" bandRow="1">
                <a:tableStyleId>{5C22544A-7EE6-4342-B048-85BDC9FD1C3A}</a:tableStyleId>
              </a:tblPr>
              <a:tblGrid>
                <a:gridCol w="1270382">
                  <a:extLst>
                    <a:ext uri="{9D8B030D-6E8A-4147-A177-3AD203B41FA5}">
                      <a16:colId xmlns:a16="http://schemas.microsoft.com/office/drawing/2014/main" val="141170056"/>
                    </a:ext>
                  </a:extLst>
                </a:gridCol>
                <a:gridCol w="1594582">
                  <a:extLst>
                    <a:ext uri="{9D8B030D-6E8A-4147-A177-3AD203B41FA5}">
                      <a16:colId xmlns:a16="http://schemas.microsoft.com/office/drawing/2014/main" val="184896271"/>
                    </a:ext>
                  </a:extLst>
                </a:gridCol>
                <a:gridCol w="1279656">
                  <a:extLst>
                    <a:ext uri="{9D8B030D-6E8A-4147-A177-3AD203B41FA5}">
                      <a16:colId xmlns:a16="http://schemas.microsoft.com/office/drawing/2014/main" val="3716586628"/>
                    </a:ext>
                  </a:extLst>
                </a:gridCol>
                <a:gridCol w="1599374">
                  <a:extLst>
                    <a:ext uri="{9D8B030D-6E8A-4147-A177-3AD203B41FA5}">
                      <a16:colId xmlns:a16="http://schemas.microsoft.com/office/drawing/2014/main" val="3229335858"/>
                    </a:ext>
                  </a:extLst>
                </a:gridCol>
                <a:gridCol w="1280784">
                  <a:extLst>
                    <a:ext uri="{9D8B030D-6E8A-4147-A177-3AD203B41FA5}">
                      <a16:colId xmlns:a16="http://schemas.microsoft.com/office/drawing/2014/main" val="2848023262"/>
                    </a:ext>
                  </a:extLst>
                </a:gridCol>
              </a:tblGrid>
              <a:tr h="526207">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   </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 Carbonara Pasta with Cheese or Piri </a:t>
                      </a:r>
                      <a:r>
                        <a:rPr kumimoji="0" lang="en-GB" sz="750" b="0" i="0" u="none" strike="noStrike" kern="1200" cap="none" spc="0" normalizeH="0" baseline="0" noProof="0" dirty="0" err="1">
                          <a:ln>
                            <a:noFill/>
                          </a:ln>
                          <a:solidFill>
                            <a:prstClr val="black"/>
                          </a:solidFill>
                          <a:effectLst/>
                          <a:uLnTx/>
                          <a:uFillTx/>
                          <a:latin typeface="Century Gothic"/>
                          <a:ea typeface="+mn-ea"/>
                          <a:cs typeface="+mn-cs"/>
                        </a:rPr>
                        <a:t>Piri</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 Bits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1" u="none" strike="noStrike" kern="1200" cap="none" spc="0" normalizeH="0" baseline="0" noProof="0" dirty="0">
                          <a:ln>
                            <a:noFill/>
                          </a:ln>
                          <a:solidFill>
                            <a:prstClr val="black"/>
                          </a:solidFill>
                          <a:effectLst/>
                          <a:uLnTx/>
                          <a:uFillTx/>
                          <a:latin typeface="Century Gothic"/>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50" b="0" i="1"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Tomato Pasta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Cheese or Piri </a:t>
                      </a:r>
                      <a:r>
                        <a:rPr kumimoji="0" lang="en-GB" sz="750" b="0" i="0" u="none" strike="noStrike" kern="1200" cap="none" spc="0" normalizeH="0" baseline="0" noProof="0" dirty="0" err="1">
                          <a:ln>
                            <a:noFill/>
                          </a:ln>
                          <a:solidFill>
                            <a:prstClr val="black"/>
                          </a:solidFill>
                          <a:effectLst/>
                          <a:uLnTx/>
                          <a:uFillTx/>
                          <a:latin typeface="Century Gothic"/>
                          <a:ea typeface="+mn-ea"/>
                          <a:cs typeface="+mn-cs"/>
                        </a:rPr>
                        <a:t>Piri</a:t>
                      </a:r>
                      <a:r>
                        <a:rPr kumimoji="0" lang="en-GB" sz="750" b="0" i="0" u="none" strike="noStrike" kern="1200" cap="none" spc="0" normalizeH="0" baseline="0" noProof="0" dirty="0">
                          <a:ln>
                            <a:noFill/>
                          </a:ln>
                          <a:solidFill>
                            <a:prstClr val="black"/>
                          </a:solidFill>
                          <a:effectLst/>
                          <a:uLnTx/>
                          <a:uFillTx/>
                          <a:latin typeface="Century Gothic"/>
                          <a:ea typeface="+mn-ea"/>
                          <a:cs typeface="+mn-cs"/>
                        </a:rPr>
                        <a:t> Bits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i="0" u="none" strike="noStrike" noProof="0" dirty="0">
                          <a:solidFill>
                            <a:srgbClr val="FF0000"/>
                          </a:solidFill>
                          <a:latin typeface="Century Gothic"/>
                        </a:rPr>
                        <a:t>*</a:t>
                      </a:r>
                      <a:r>
                        <a:rPr lang="en-GB" sz="750" b="0" i="0" u="none" strike="noStrike" noProof="0" dirty="0">
                          <a:solidFill>
                            <a:schemeClr val="tx1"/>
                          </a:solidFill>
                          <a:latin typeface="Century Gothic"/>
                        </a:rPr>
                        <a:t> Beef Burger in a Bun with Potato Wedges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i="0" u="none" strike="noStrike" noProof="0" dirty="0">
                          <a:solidFill>
                            <a:schemeClr val="tx1"/>
                          </a:solidFill>
                          <a:latin typeface="Century Gothic"/>
                        </a:rPr>
                        <a:t>&amp; Tomato Sauce</a:t>
                      </a:r>
                      <a:endParaRPr kumimoji="0" lang="en-GB" sz="750" b="0" i="0" u="none" strike="noStrike" kern="1200" cap="none" spc="0" normalizeH="0" baseline="0" noProof="0" dirty="0">
                        <a:ln>
                          <a:noFill/>
                        </a:ln>
                        <a:solidFill>
                          <a:prstClr val="black"/>
                        </a:solidFill>
                        <a:effectLst/>
                        <a:uLnTx/>
                        <a:uFillTx/>
                        <a:latin typeface="Century Gothic"/>
                        <a:ea typeface="+mn-ea"/>
                        <a:cs typeface="+mn-cs"/>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dirty="0">
                          <a:solidFill>
                            <a:srgbClr val="FF0000"/>
                          </a:solidFill>
                          <a:latin typeface="Century Gothic"/>
                        </a:rPr>
                        <a:t>*</a:t>
                      </a:r>
                      <a:r>
                        <a:rPr lang="en-GB" sz="750" b="0" dirty="0">
                          <a:solidFill>
                            <a:schemeClr val="tx1"/>
                          </a:solidFill>
                          <a:latin typeface="Century Gothic"/>
                        </a:rPr>
                        <a:t> Roast Chicken, </a:t>
                      </a:r>
                      <a:r>
                        <a:rPr lang="en-GB" sz="750" b="0" dirty="0">
                          <a:solidFill>
                            <a:prstClr val="black"/>
                          </a:solidFill>
                          <a:latin typeface="Century Gothic"/>
                        </a:rPr>
                        <a:t>Stuffing,</a:t>
                      </a:r>
                      <a:r>
                        <a:rPr lang="en-GB" sz="750" b="0" dirty="0">
                          <a:solidFill>
                            <a:schemeClr val="tx1"/>
                          </a:solidFill>
                          <a:latin typeface="Century Gothic"/>
                        </a:rPr>
                        <a:t> Roast Potatoes, &amp; Gravy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0" dirty="0">
                        <a:solidFill>
                          <a:schemeClr val="tx1"/>
                        </a:solidFill>
                        <a:latin typeface="Century Gothic"/>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dirty="0">
                          <a:solidFill>
                            <a:srgbClr val="FF0000"/>
                          </a:solidFill>
                          <a:latin typeface="Century Gothic"/>
                        </a:rPr>
                        <a:t>*</a:t>
                      </a:r>
                      <a:r>
                        <a:rPr lang="en-GB" sz="750" b="0" dirty="0">
                          <a:solidFill>
                            <a:schemeClr val="tx1"/>
                          </a:solidFill>
                          <a:latin typeface="Century Gothic"/>
                        </a:rPr>
                        <a:t> Chicken Korma  with Rice</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solidFill>
                            <a:schemeClr val="tx1"/>
                          </a:solidFill>
                          <a:latin typeface="Century Gothic"/>
                        </a:rPr>
                        <a:t>MSC </a:t>
                      </a:r>
                      <a:r>
                        <a:rPr lang="en-GB" sz="750" b="0">
                          <a:solidFill>
                            <a:schemeClr val="tx1"/>
                          </a:solidFill>
                          <a:latin typeface="Century Gothic"/>
                        </a:rPr>
                        <a:t>Salmon Fishcakes </a:t>
                      </a:r>
                      <a:r>
                        <a:rPr lang="en-GB" sz="750" b="0" dirty="0">
                          <a:solidFill>
                            <a:schemeClr val="tx1"/>
                          </a:solidFill>
                          <a:latin typeface="Century Gothic"/>
                        </a:rPr>
                        <a:t>with Chips &amp; Tomato Sauce</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13766"/>
                  </a:ext>
                </a:extLst>
              </a:tr>
              <a:tr h="48027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50" b="0" i="0" u="none" strike="noStrike" kern="1200" cap="none" spc="0" normalizeH="0" baseline="0" noProof="0" dirty="0">
                        <a:ln>
                          <a:noFill/>
                        </a:ln>
                        <a:solidFill>
                          <a:prstClr val="black"/>
                        </a:solidFill>
                        <a:effectLst/>
                        <a:uLnTx/>
                        <a:uFillTx/>
                        <a:latin typeface="Century Gothic"/>
                        <a:ea typeface="+mn-ea"/>
                        <a:cs typeface="+mn-cs"/>
                      </a:endParaRP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i="0" u="none" strike="noStrike" noProof="0" dirty="0">
                          <a:solidFill>
                            <a:schemeClr val="tx1"/>
                          </a:solidFill>
                          <a:latin typeface="Century Gothic"/>
                        </a:rPr>
                        <a:t>Vegan Burger in a Bun with Potato Wedges &amp; Tomato Sauce</a:t>
                      </a: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latin typeface="Century Gothic" panose="020B0502020202020204" pitchFamily="34" charset="0"/>
                        </a:rPr>
                        <a:t>Vegetable Wellington, Stuffing, Roast Potatoes &amp; Gravy</a:t>
                      </a:r>
                      <a:endParaRPr lang="en-US" sz="750" b="1" i="0" u="none" strike="noStrike" noProof="0" dirty="0">
                        <a:solidFill>
                          <a:srgbClr val="00B050"/>
                        </a:solidFill>
                        <a:latin typeface="Century Gothic" panose="020B0502020202020204" pitchFamily="34" charset="0"/>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solidFill>
                            <a:schemeClr val="tx1"/>
                          </a:solidFill>
                          <a:latin typeface="Century Gothic"/>
                        </a:rPr>
                        <a:t>BBQ Quorn with Rice</a:t>
                      </a: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Vegan Sausage Roll with Chips &amp; Tomato Sauce</a:t>
                      </a: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3478533"/>
                  </a:ext>
                </a:extLst>
              </a:tr>
              <a:tr h="2410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Sweetcorn &amp; Broccoli</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Roasted Tomatoes &amp; Peas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Cauliflower &amp; Carrots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Green Beans &amp; Broccoli</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50" dirty="0">
                          <a:latin typeface="Century Gothic"/>
                        </a:rPr>
                        <a:t>Baked Beans &amp; Peas</a:t>
                      </a:r>
                      <a:endParaRPr lang="en-GB" sz="750" b="1" dirty="0">
                        <a:latin typeface="Century Gothic"/>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2196175"/>
                  </a:ext>
                </a:extLst>
              </a:tr>
              <a:tr h="454451">
                <a:tc>
                  <a:txBody>
                    <a:bodyPr/>
                    <a:lstStyle/>
                    <a:p>
                      <a:pPr algn="ctr"/>
                      <a:r>
                        <a:rPr lang="en-GB" sz="750" b="0" dirty="0">
                          <a:latin typeface="Century Gothic" panose="020B0502020202020204" pitchFamily="34" charset="0"/>
                        </a:rPr>
                        <a:t>Chocolate Cake with Custard</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latin typeface="Century Gothic"/>
                        </a:rPr>
                        <a:t>Iced Biscuit with Yoghurt</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solidFill>
                            <a:schemeClr val="tx1"/>
                          </a:solidFill>
                          <a:latin typeface="Century Gothic" panose="020B0502020202020204" pitchFamily="34" charset="0"/>
                        </a:rPr>
                        <a:t>Fresh Fruit Salad</a:t>
                      </a:r>
                      <a:endParaRPr lang="en-GB" sz="750" b="1" dirty="0">
                        <a:solidFill>
                          <a:schemeClr val="tx1"/>
                        </a:solidFill>
                        <a:latin typeface="Century Gothic" panose="020B0502020202020204" pitchFamily="34" charset="0"/>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Jelly with Peaches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dirty="0">
                          <a:ln>
                            <a:noFill/>
                          </a:ln>
                          <a:solidFill>
                            <a:prstClr val="black"/>
                          </a:solidFill>
                          <a:effectLst/>
                          <a:uLnTx/>
                          <a:uFillTx/>
                          <a:latin typeface="Century Gothic"/>
                          <a:ea typeface="+mn-ea"/>
                          <a:cs typeface="+mn-cs"/>
                        </a:rPr>
                        <a:t>Melting Moments with Yoghurt</a:t>
                      </a:r>
                      <a:endParaRPr kumimoji="0" lang="en-GB" sz="75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1348895"/>
                  </a:ext>
                </a:extLst>
              </a:tr>
            </a:tbl>
          </a:graphicData>
        </a:graphic>
      </p:graphicFrame>
      <p:graphicFrame>
        <p:nvGraphicFramePr>
          <p:cNvPr id="35" name="Table 107">
            <a:extLst>
              <a:ext uri="{FF2B5EF4-FFF2-40B4-BE49-F238E27FC236}">
                <a16:creationId xmlns:a16="http://schemas.microsoft.com/office/drawing/2014/main" id="{B4EF5B37-74E9-65EC-1C4E-D4CFFBE15956}"/>
              </a:ext>
            </a:extLst>
          </p:cNvPr>
          <p:cNvGraphicFramePr>
            <a:graphicFrameLocks noGrp="1"/>
          </p:cNvGraphicFramePr>
          <p:nvPr>
            <p:extLst>
              <p:ext uri="{D42A27DB-BD31-4B8C-83A1-F6EECF244321}">
                <p14:modId xmlns:p14="http://schemas.microsoft.com/office/powerpoint/2010/main" val="236288251"/>
              </p:ext>
            </p:extLst>
          </p:nvPr>
        </p:nvGraphicFramePr>
        <p:xfrm>
          <a:off x="2427299" y="3795274"/>
          <a:ext cx="7130644" cy="1486163"/>
        </p:xfrm>
        <a:graphic>
          <a:graphicData uri="http://schemas.openxmlformats.org/drawingml/2006/table">
            <a:tbl>
              <a:tblPr firstRow="1" bandRow="1">
                <a:tableStyleId>{5C22544A-7EE6-4342-B048-85BDC9FD1C3A}</a:tableStyleId>
              </a:tblPr>
              <a:tblGrid>
                <a:gridCol w="1426129">
                  <a:extLst>
                    <a:ext uri="{9D8B030D-6E8A-4147-A177-3AD203B41FA5}">
                      <a16:colId xmlns:a16="http://schemas.microsoft.com/office/drawing/2014/main" val="141170056"/>
                    </a:ext>
                  </a:extLst>
                </a:gridCol>
                <a:gridCol w="1441113">
                  <a:extLst>
                    <a:ext uri="{9D8B030D-6E8A-4147-A177-3AD203B41FA5}">
                      <a16:colId xmlns:a16="http://schemas.microsoft.com/office/drawing/2014/main" val="184896271"/>
                    </a:ext>
                  </a:extLst>
                </a:gridCol>
                <a:gridCol w="1339839">
                  <a:extLst>
                    <a:ext uri="{9D8B030D-6E8A-4147-A177-3AD203B41FA5}">
                      <a16:colId xmlns:a16="http://schemas.microsoft.com/office/drawing/2014/main" val="3716586628"/>
                    </a:ext>
                  </a:extLst>
                </a:gridCol>
                <a:gridCol w="1497434">
                  <a:extLst>
                    <a:ext uri="{9D8B030D-6E8A-4147-A177-3AD203B41FA5}">
                      <a16:colId xmlns:a16="http://schemas.microsoft.com/office/drawing/2014/main" val="3229335858"/>
                    </a:ext>
                  </a:extLst>
                </a:gridCol>
                <a:gridCol w="1426129">
                  <a:extLst>
                    <a:ext uri="{9D8B030D-6E8A-4147-A177-3AD203B41FA5}">
                      <a16:colId xmlns:a16="http://schemas.microsoft.com/office/drawing/2014/main" val="2848023262"/>
                    </a:ext>
                  </a:extLst>
                </a:gridCol>
              </a:tblGrid>
              <a:tr h="4343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schemeClr val="tx1"/>
                          </a:solidFill>
                          <a:effectLst/>
                          <a:uLnTx/>
                          <a:uFillTx/>
                          <a:latin typeface="Century Gothic"/>
                          <a:ea typeface="+mn-ea"/>
                          <a:cs typeface="+mn-cs"/>
                        </a:rPr>
                        <a:t>Vegan Sausages with New Potatoes</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i="1" dirty="0">
                          <a:solidFill>
                            <a:srgbClr val="FF0000"/>
                          </a:solidFill>
                          <a:latin typeface="Century Gothic"/>
                        </a:rPr>
                        <a:t>*</a:t>
                      </a:r>
                      <a:r>
                        <a:rPr lang="en-GB" sz="750" b="0" i="1" dirty="0">
                          <a:solidFill>
                            <a:schemeClr val="tx1"/>
                          </a:solidFill>
                          <a:latin typeface="Century Gothic"/>
                        </a:rPr>
                        <a:t> </a:t>
                      </a:r>
                      <a:r>
                        <a:rPr lang="en-GB" sz="750" b="0" i="0" dirty="0">
                          <a:solidFill>
                            <a:schemeClr val="tx1"/>
                          </a:solidFill>
                          <a:latin typeface="Century Gothic"/>
                        </a:rPr>
                        <a:t>Beef Lasagne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i="0" dirty="0">
                          <a:solidFill>
                            <a:schemeClr val="tx1"/>
                          </a:solidFill>
                          <a:latin typeface="Century Gothic"/>
                        </a:rPr>
                        <a:t>with Garlic Bread</a:t>
                      </a:r>
                      <a:endParaRPr lang="en-US" sz="750" b="1" i="0" u="none" strike="noStrike" noProof="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50" b="1" i="1" u="none" strike="noStrike" noProof="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50" b="0" i="1" u="none" strike="noStrike" noProof="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50" b="0" i="0" u="none" strike="noStrike" noProof="0" dirty="0">
                          <a:solidFill>
                            <a:schemeClr val="tx1"/>
                          </a:solidFill>
                          <a:latin typeface="Century Gothic" panose="020B0502020202020204" pitchFamily="34" charset="0"/>
                        </a:rPr>
                        <a:t>Loaded Jackets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750" b="1" dirty="0">
                          <a:solidFill>
                            <a:srgbClr val="FF0000"/>
                          </a:solidFill>
                          <a:latin typeface="Century Gothic"/>
                        </a:rPr>
                        <a:t>*</a:t>
                      </a:r>
                      <a:r>
                        <a:rPr lang="en-GB" sz="750" b="0" dirty="0">
                          <a:solidFill>
                            <a:prstClr val="black"/>
                          </a:solidFill>
                          <a:latin typeface="Century Gothic"/>
                        </a:rPr>
                        <a:t> Roast </a:t>
                      </a:r>
                      <a:r>
                        <a:rPr lang="en-GB" sz="750" b="0" dirty="0">
                          <a:solidFill>
                            <a:schemeClr val="tx1"/>
                          </a:solidFill>
                          <a:latin typeface="Century Gothic"/>
                        </a:rPr>
                        <a:t>Gammon</a:t>
                      </a:r>
                      <a:r>
                        <a:rPr lang="en-GB" sz="750" b="0" dirty="0">
                          <a:solidFill>
                            <a:prstClr val="black"/>
                          </a:solidFill>
                          <a:latin typeface="Century Gothic"/>
                        </a:rPr>
                        <a:t>, Roast Potatoes </a:t>
                      </a:r>
                      <a:r>
                        <a:rPr lang="en-GB" sz="750" b="0" i="1" dirty="0">
                          <a:solidFill>
                            <a:prstClr val="black"/>
                          </a:solidFill>
                          <a:latin typeface="Century Gothic"/>
                        </a:rPr>
                        <a:t>or</a:t>
                      </a:r>
                      <a:r>
                        <a:rPr lang="en-GB" sz="750" b="0" dirty="0">
                          <a:solidFill>
                            <a:prstClr val="black"/>
                          </a:solidFill>
                          <a:latin typeface="Century Gothic"/>
                        </a:rPr>
                        <a:t> Mashed Potatoes &amp; Gravy</a:t>
                      </a:r>
                      <a:endParaRPr kumimoji="0" lang="en-GB" sz="750" b="0" i="0" u="none" strike="noStrike" kern="1200" cap="none" spc="0" normalizeH="0" baseline="0" noProof="0" dirty="0">
                        <a:ln>
                          <a:noFill/>
                        </a:ln>
                        <a:solidFill>
                          <a:prstClr val="black"/>
                        </a:solidFill>
                        <a:effectLst/>
                        <a:uLnTx/>
                        <a:uFillTx/>
                        <a:latin typeface="Century Gothic"/>
                        <a:ea typeface="+mn-ea"/>
                        <a:cs typeface="+mn-cs"/>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1" dirty="0">
                          <a:solidFill>
                            <a:srgbClr val="FF0000"/>
                          </a:solidFill>
                          <a:latin typeface="Century Gothic"/>
                        </a:rPr>
                        <a:t>*</a:t>
                      </a:r>
                      <a:r>
                        <a:rPr lang="en-GB" sz="750" b="0" dirty="0">
                          <a:solidFill>
                            <a:schemeClr val="tx1"/>
                          </a:solidFill>
                          <a:latin typeface="Century Gothic"/>
                        </a:rPr>
                        <a:t> Chicken Fajitas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solidFill>
                            <a:schemeClr val="tx1"/>
                          </a:solidFill>
                          <a:latin typeface="Century Gothic"/>
                        </a:rPr>
                        <a:t>with Rice</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solidFill>
                            <a:schemeClr val="tx1"/>
                          </a:solidFill>
                          <a:latin typeface="Century Gothic"/>
                        </a:rPr>
                        <a:t>MSC Fish in </a:t>
                      </a:r>
                      <a:r>
                        <a:rPr lang="en-GB" sz="750" b="0">
                          <a:solidFill>
                            <a:schemeClr val="tx1"/>
                          </a:solidFill>
                          <a:latin typeface="Century Gothic"/>
                        </a:rPr>
                        <a:t>Batter Chips </a:t>
                      </a:r>
                      <a:r>
                        <a:rPr lang="en-GB" sz="750" b="0" dirty="0">
                          <a:solidFill>
                            <a:schemeClr val="tx1"/>
                          </a:solidFill>
                          <a:latin typeface="Century Gothic"/>
                        </a:rPr>
                        <a:t>&amp; Tomato Sauce</a:t>
                      </a: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13766"/>
                  </a:ext>
                </a:extLst>
              </a:tr>
              <a:tr h="4306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latin typeface="Century Gothic"/>
                        </a:rPr>
                        <a:t>Macaroni Cheese</a:t>
                      </a: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50" b="1" i="0" u="none" strike="noStrike" noProof="0" dirty="0">
                          <a:solidFill>
                            <a:schemeClr val="tx1"/>
                          </a:solidFill>
                          <a:latin typeface="Century Gothic" panose="020B0502020202020204" pitchFamily="34" charset="0"/>
                        </a:rPr>
                        <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50" b="0" i="0" u="none" strike="noStrike" noProof="0" dirty="0">
                          <a:solidFill>
                            <a:schemeClr val="tx1"/>
                          </a:solidFill>
                          <a:latin typeface="Century Gothic" panose="020B0502020202020204" pitchFamily="34" charset="0"/>
                        </a:rPr>
                        <a:t>Veggie Meatballs with Patatas Bravas</a:t>
                      </a: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750" b="0" i="0" u="none" strike="noStrike" noProof="0" dirty="0">
                          <a:solidFill>
                            <a:schemeClr val="tx1"/>
                          </a:solidFill>
                          <a:latin typeface="Century Gothic"/>
                        </a:rPr>
                        <a:t>Parsnip &amp; Sweet Potato Loaf, Roast Potatoes </a:t>
                      </a:r>
                      <a:r>
                        <a:rPr lang="en-US" sz="750" b="0" i="1" u="none" strike="noStrike" noProof="0" dirty="0">
                          <a:solidFill>
                            <a:schemeClr val="tx1"/>
                          </a:solidFill>
                          <a:latin typeface="Century Gothic"/>
                        </a:rPr>
                        <a:t>or</a:t>
                      </a:r>
                      <a:r>
                        <a:rPr lang="en-US" sz="750" b="0" i="0" u="none" strike="noStrike" noProof="0" dirty="0">
                          <a:solidFill>
                            <a:schemeClr val="tx1"/>
                          </a:solidFill>
                          <a:latin typeface="Century Gothic"/>
                        </a:rPr>
                        <a:t> Mashed Potatoes &amp; Gravy</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0" dirty="0">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50" b="0" i="0" u="none" strike="noStrike" noProof="0" dirty="0">
                          <a:solidFill>
                            <a:schemeClr val="tx1"/>
                          </a:solidFill>
                          <a:latin typeface="Century Gothic" panose="020B0502020202020204" pitchFamily="34" charset="0"/>
                        </a:rPr>
                        <a:t>Vegan Chili with Rice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50" b="0" i="0" u="none" strike="noStrike" noProof="0" dirty="0">
                        <a:solidFill>
                          <a:schemeClr val="tx1"/>
                        </a:solidFill>
                        <a:highlight>
                          <a:srgbClr val="FFD3CC"/>
                        </a:highlight>
                        <a:latin typeface="Century Gothic" panose="020B0502020202020204" pitchFamily="34" charset="0"/>
                      </a:endParaRPr>
                    </a:p>
                  </a:txBody>
                  <a:tcPr marL="45720" marR="4572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750" b="0" i="0" u="none" strike="noStrike" noProof="0" dirty="0">
                        <a:solidFill>
                          <a:schemeClr val="tx1"/>
                        </a:solidFill>
                        <a:latin typeface="Century Gothic"/>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750" b="0" i="0" u="none" strike="noStrike" noProof="0" dirty="0">
                          <a:solidFill>
                            <a:schemeClr val="tx1"/>
                          </a:solidFill>
                          <a:latin typeface="Century Gothic"/>
                        </a:rPr>
                        <a:t>Cheese &amp; Bean Pasty </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750" b="0" i="0" u="none" strike="noStrike" noProof="0" dirty="0">
                          <a:solidFill>
                            <a:schemeClr val="tx1"/>
                          </a:solidFill>
                          <a:latin typeface="Century Gothic"/>
                        </a:rPr>
                        <a:t>with Chips</a:t>
                      </a:r>
                    </a:p>
                  </a:txBody>
                  <a:tcPr marL="45720" marR="45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3478533"/>
                  </a:ext>
                </a:extLst>
              </a:tr>
              <a:tr h="2974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Sweetcorn &amp; Broccoli</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Peas &amp; Cauliflower</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Cabbage &amp; Carrots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Green Beans &amp; Broccoli</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50" dirty="0">
                          <a:latin typeface="Century Gothic"/>
                        </a:rPr>
                        <a:t>Baked Beans &amp; Peas</a:t>
                      </a:r>
                      <a:endParaRPr lang="en-GB" sz="750" b="1" dirty="0">
                        <a:latin typeface="Century Gothic"/>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2196175"/>
                  </a:ext>
                </a:extLst>
              </a:tr>
              <a:tr h="191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latin typeface="Century Gothic"/>
                        </a:rPr>
                        <a:t>Mandarins  with  Chocolate Ice Cream</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Fresh Fruit Salad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latin typeface="Century Gothic" panose="020B0502020202020204" pitchFamily="34" charset="0"/>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dirty="0">
                          <a:solidFill>
                            <a:schemeClr val="tx1"/>
                          </a:solidFill>
                          <a:latin typeface="Century Gothic" panose="020B0502020202020204" pitchFamily="34" charset="0"/>
                        </a:rPr>
                        <a:t>Jelly with Peaches </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dirty="0">
                          <a:latin typeface="Century Gothic"/>
                        </a:rPr>
                        <a:t>Chocolate Shortbread with Yoghurt</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black"/>
                          </a:solidFill>
                          <a:effectLst/>
                          <a:uLnTx/>
                          <a:uFillTx/>
                          <a:latin typeface="Century Gothic"/>
                          <a:ea typeface="+mn-ea"/>
                          <a:cs typeface="+mn-cs"/>
                        </a:rPr>
                        <a:t>Summer Lemon Cake</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1348895"/>
                  </a:ext>
                </a:extLst>
              </a:tr>
            </a:tbl>
          </a:graphicData>
        </a:graphic>
      </p:graphicFrame>
      <p:sp>
        <p:nvSpPr>
          <p:cNvPr id="37" name="TextBox 36">
            <a:extLst>
              <a:ext uri="{FF2B5EF4-FFF2-40B4-BE49-F238E27FC236}">
                <a16:creationId xmlns:a16="http://schemas.microsoft.com/office/drawing/2014/main" id="{F74E61BB-DE14-C023-FD90-2515DE616512}"/>
              </a:ext>
            </a:extLst>
          </p:cNvPr>
          <p:cNvSpPr txBox="1"/>
          <p:nvPr/>
        </p:nvSpPr>
        <p:spPr>
          <a:xfrm>
            <a:off x="1527089" y="2217349"/>
            <a:ext cx="980694"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Option One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Option Two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Vegetables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Dessert</a:t>
            </a:r>
          </a:p>
        </p:txBody>
      </p:sp>
      <p:sp>
        <p:nvSpPr>
          <p:cNvPr id="39" name="TextBox 38">
            <a:extLst>
              <a:ext uri="{FF2B5EF4-FFF2-40B4-BE49-F238E27FC236}">
                <a16:creationId xmlns:a16="http://schemas.microsoft.com/office/drawing/2014/main" id="{C39926EA-E518-36F8-4CF9-D08EBC08FA07}"/>
              </a:ext>
            </a:extLst>
          </p:cNvPr>
          <p:cNvSpPr txBox="1"/>
          <p:nvPr/>
        </p:nvSpPr>
        <p:spPr>
          <a:xfrm>
            <a:off x="1534080" y="3786639"/>
            <a:ext cx="980694"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Option One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Option Two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Vegetables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50" b="1" dirty="0">
              <a:solidFill>
                <a:prstClr val="black"/>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dirty="0">
                <a:ln>
                  <a:noFill/>
                </a:ln>
                <a:solidFill>
                  <a:prstClr val="black"/>
                </a:solidFill>
                <a:effectLst/>
                <a:uLnTx/>
                <a:uFillTx/>
                <a:latin typeface="Century Gothic"/>
                <a:ea typeface="+mn-ea"/>
                <a:cs typeface="+mn-cs"/>
              </a:rPr>
              <a:t>Dessert</a:t>
            </a:r>
          </a:p>
        </p:txBody>
      </p:sp>
      <p:pic>
        <p:nvPicPr>
          <p:cNvPr id="19" name="Picture 18" descr="A close up of a logo&#10;&#10;Description automatically generated">
            <a:extLst>
              <a:ext uri="{FF2B5EF4-FFF2-40B4-BE49-F238E27FC236}">
                <a16:creationId xmlns:a16="http://schemas.microsoft.com/office/drawing/2014/main" id="{B89017A0-0A7A-6C26-ED4F-F2A41EC560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2316" y="3848478"/>
            <a:ext cx="200695" cy="207749"/>
          </a:xfrm>
          <a:prstGeom prst="rect">
            <a:avLst/>
          </a:prstGeom>
        </p:spPr>
      </p:pic>
      <p:pic>
        <p:nvPicPr>
          <p:cNvPr id="20" name="Picture 19" descr="A close up of a logo&#10;&#10;Description automatically generated">
            <a:extLst>
              <a:ext uri="{FF2B5EF4-FFF2-40B4-BE49-F238E27FC236}">
                <a16:creationId xmlns:a16="http://schemas.microsoft.com/office/drawing/2014/main" id="{C393CE70-8C28-C60C-7541-37FAD40449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6169" y="741473"/>
            <a:ext cx="200695" cy="207749"/>
          </a:xfrm>
          <a:prstGeom prst="rect">
            <a:avLst/>
          </a:prstGeom>
        </p:spPr>
      </p:pic>
      <p:pic>
        <p:nvPicPr>
          <p:cNvPr id="22" name="Picture 21" descr="A close up of a logo&#10;&#10;Description automatically generated">
            <a:extLst>
              <a:ext uri="{FF2B5EF4-FFF2-40B4-BE49-F238E27FC236}">
                <a16:creationId xmlns:a16="http://schemas.microsoft.com/office/drawing/2014/main" id="{CEC7708D-4D29-6E31-34C0-26771DF3FF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7526" y="3850127"/>
            <a:ext cx="200695" cy="207749"/>
          </a:xfrm>
          <a:prstGeom prst="rect">
            <a:avLst/>
          </a:prstGeom>
        </p:spPr>
      </p:pic>
      <p:pic>
        <p:nvPicPr>
          <p:cNvPr id="23" name="Picture 22" descr="A picture containing object&#10;&#10;Description automatically generated">
            <a:extLst>
              <a:ext uri="{FF2B5EF4-FFF2-40B4-BE49-F238E27FC236}">
                <a16:creationId xmlns:a16="http://schemas.microsoft.com/office/drawing/2014/main" id="{C0F26CD6-6B8D-B13A-1C95-BE8C728ADF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5014328" y="2981338"/>
            <a:ext cx="247427" cy="151432"/>
          </a:xfrm>
          <a:prstGeom prst="rect">
            <a:avLst/>
          </a:prstGeom>
        </p:spPr>
      </p:pic>
      <p:pic>
        <p:nvPicPr>
          <p:cNvPr id="24" name="Picture 23" descr="A picture containing object&#10;&#10;Description automatically generated">
            <a:extLst>
              <a:ext uri="{FF2B5EF4-FFF2-40B4-BE49-F238E27FC236}">
                <a16:creationId xmlns:a16="http://schemas.microsoft.com/office/drawing/2014/main" id="{BB2B8051-67FF-4A1D-03E8-5D592D6AF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6339920" y="2973189"/>
            <a:ext cx="247427" cy="151432"/>
          </a:xfrm>
          <a:prstGeom prst="rect">
            <a:avLst/>
          </a:prstGeom>
        </p:spPr>
      </p:pic>
      <p:pic>
        <p:nvPicPr>
          <p:cNvPr id="26" name="Picture 25" descr="A picture containing object&#10;&#10;Description automatically generated">
            <a:extLst>
              <a:ext uri="{FF2B5EF4-FFF2-40B4-BE49-F238E27FC236}">
                <a16:creationId xmlns:a16="http://schemas.microsoft.com/office/drawing/2014/main" id="{CB94044C-9C72-3609-3B02-93B5F36913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9325326" y="2946042"/>
            <a:ext cx="247427" cy="151432"/>
          </a:xfrm>
          <a:prstGeom prst="rect">
            <a:avLst/>
          </a:prstGeom>
        </p:spPr>
      </p:pic>
      <p:pic>
        <p:nvPicPr>
          <p:cNvPr id="28" name="Picture 27" descr="A picture containing object&#10;&#10;Description automatically generated">
            <a:extLst>
              <a:ext uri="{FF2B5EF4-FFF2-40B4-BE49-F238E27FC236}">
                <a16:creationId xmlns:a16="http://schemas.microsoft.com/office/drawing/2014/main" id="{5A3BBE1F-35A4-86D1-A22B-EF5396F835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4966623" y="1255677"/>
            <a:ext cx="247427" cy="151432"/>
          </a:xfrm>
          <a:prstGeom prst="rect">
            <a:avLst/>
          </a:prstGeom>
        </p:spPr>
      </p:pic>
      <p:pic>
        <p:nvPicPr>
          <p:cNvPr id="30" name="Picture 29" descr="A picture containing object&#10;&#10;Description automatically generated">
            <a:extLst>
              <a:ext uri="{FF2B5EF4-FFF2-40B4-BE49-F238E27FC236}">
                <a16:creationId xmlns:a16="http://schemas.microsoft.com/office/drawing/2014/main" id="{EEDA0204-0703-94CE-3A33-46505545A0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6339919" y="1265578"/>
            <a:ext cx="247427" cy="151432"/>
          </a:xfrm>
          <a:prstGeom prst="rect">
            <a:avLst/>
          </a:prstGeom>
        </p:spPr>
      </p:pic>
      <p:pic>
        <p:nvPicPr>
          <p:cNvPr id="32" name="Picture 31" descr="A picture containing object&#10;&#10;Description automatically generated">
            <a:extLst>
              <a:ext uri="{FF2B5EF4-FFF2-40B4-BE49-F238E27FC236}">
                <a16:creationId xmlns:a16="http://schemas.microsoft.com/office/drawing/2014/main" id="{512E00F4-1E92-2484-360A-463A90C753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6438083" y="4184106"/>
            <a:ext cx="247427" cy="151432"/>
          </a:xfrm>
          <a:prstGeom prst="rect">
            <a:avLst/>
          </a:prstGeom>
        </p:spPr>
      </p:pic>
      <p:pic>
        <p:nvPicPr>
          <p:cNvPr id="33" name="Picture 32" descr="A picture containing object&#10;&#10;Description automatically generated">
            <a:extLst>
              <a:ext uri="{FF2B5EF4-FFF2-40B4-BE49-F238E27FC236}">
                <a16:creationId xmlns:a16="http://schemas.microsoft.com/office/drawing/2014/main" id="{963CC146-33EC-B93B-9CF0-138C64C163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7873985" y="4531805"/>
            <a:ext cx="247427" cy="151432"/>
          </a:xfrm>
          <a:prstGeom prst="rect">
            <a:avLst/>
          </a:prstGeom>
        </p:spPr>
      </p:pic>
      <p:pic>
        <p:nvPicPr>
          <p:cNvPr id="34" name="Picture 33" descr="A close up of a logo&#10;&#10;Description automatically generated">
            <a:extLst>
              <a:ext uri="{FF2B5EF4-FFF2-40B4-BE49-F238E27FC236}">
                <a16:creationId xmlns:a16="http://schemas.microsoft.com/office/drawing/2014/main" id="{CF6DFC2E-414A-E04E-14D9-7CF83D93A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7820" y="1237999"/>
            <a:ext cx="171798" cy="170477"/>
          </a:xfrm>
          <a:prstGeom prst="rect">
            <a:avLst/>
          </a:prstGeom>
        </p:spPr>
      </p:pic>
      <p:pic>
        <p:nvPicPr>
          <p:cNvPr id="40" name="Picture 39" descr="A close up of a logo&#10;&#10;Description automatically generated">
            <a:extLst>
              <a:ext uri="{FF2B5EF4-FFF2-40B4-BE49-F238E27FC236}">
                <a16:creationId xmlns:a16="http://schemas.microsoft.com/office/drawing/2014/main" id="{A08545DB-D8B4-BDBB-A7B1-90456A1D0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6765" y="1798895"/>
            <a:ext cx="171798" cy="170477"/>
          </a:xfrm>
          <a:prstGeom prst="rect">
            <a:avLst/>
          </a:prstGeom>
        </p:spPr>
      </p:pic>
      <p:pic>
        <p:nvPicPr>
          <p:cNvPr id="41" name="Picture 40" descr="A close up of a logo&#10;&#10;Description automatically generated">
            <a:extLst>
              <a:ext uri="{FF2B5EF4-FFF2-40B4-BE49-F238E27FC236}">
                <a16:creationId xmlns:a16="http://schemas.microsoft.com/office/drawing/2014/main" id="{60A80F50-BB01-215B-5E90-4DF1D2CEA8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2617" y="4054848"/>
            <a:ext cx="171798" cy="170477"/>
          </a:xfrm>
          <a:prstGeom prst="rect">
            <a:avLst/>
          </a:prstGeom>
        </p:spPr>
      </p:pic>
      <p:pic>
        <p:nvPicPr>
          <p:cNvPr id="44" name="Picture 43" descr="A close up of a logo&#10;&#10;Description automatically generated">
            <a:extLst>
              <a:ext uri="{FF2B5EF4-FFF2-40B4-BE49-F238E27FC236}">
                <a16:creationId xmlns:a16="http://schemas.microsoft.com/office/drawing/2014/main" id="{8AE4FC35-342E-A85B-58DF-B0666C03E0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5579" y="838165"/>
            <a:ext cx="171798" cy="170477"/>
          </a:xfrm>
          <a:prstGeom prst="rect">
            <a:avLst/>
          </a:prstGeom>
        </p:spPr>
      </p:pic>
      <p:pic>
        <p:nvPicPr>
          <p:cNvPr id="45" name="Picture 44" descr="A close up of a logo&#10;&#10;Description automatically generated">
            <a:extLst>
              <a:ext uri="{FF2B5EF4-FFF2-40B4-BE49-F238E27FC236}">
                <a16:creationId xmlns:a16="http://schemas.microsoft.com/office/drawing/2014/main" id="{C985E992-44F5-22BE-B6B4-431975199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6259" y="3483685"/>
            <a:ext cx="171798" cy="170477"/>
          </a:xfrm>
          <a:prstGeom prst="rect">
            <a:avLst/>
          </a:prstGeom>
        </p:spPr>
      </p:pic>
      <p:pic>
        <p:nvPicPr>
          <p:cNvPr id="2" name="Picture 1" descr="A close up of a logo&#10;&#10;Description automatically generated">
            <a:extLst>
              <a:ext uri="{FF2B5EF4-FFF2-40B4-BE49-F238E27FC236}">
                <a16:creationId xmlns:a16="http://schemas.microsoft.com/office/drawing/2014/main" id="{0138658F-AA40-1561-409A-B67558BE73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9775" y="4514624"/>
            <a:ext cx="171798" cy="170477"/>
          </a:xfrm>
          <a:prstGeom prst="rect">
            <a:avLst/>
          </a:prstGeom>
        </p:spPr>
      </p:pic>
      <p:pic>
        <p:nvPicPr>
          <p:cNvPr id="6" name="Picture 5" descr="A picture containing object&#10;&#10;Description automatically generated">
            <a:extLst>
              <a:ext uri="{FF2B5EF4-FFF2-40B4-BE49-F238E27FC236}">
                <a16:creationId xmlns:a16="http://schemas.microsoft.com/office/drawing/2014/main" id="{D1BD9A50-D2E3-BFC2-36A3-44DD870F73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3533142" y="1746831"/>
            <a:ext cx="247427" cy="151432"/>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48AE2652-6618-E91F-3E00-AC6AF3EDF5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6347130" y="3504641"/>
            <a:ext cx="247427" cy="151432"/>
          </a:xfrm>
          <a:prstGeom prst="rect">
            <a:avLst/>
          </a:prstGeom>
        </p:spPr>
      </p:pic>
      <p:pic>
        <p:nvPicPr>
          <p:cNvPr id="29" name="Picture 28" descr="A picture containing object&#10;&#10;Description automatically generated">
            <a:extLst>
              <a:ext uri="{FF2B5EF4-FFF2-40B4-BE49-F238E27FC236}">
                <a16:creationId xmlns:a16="http://schemas.microsoft.com/office/drawing/2014/main" id="{5B62A2EC-6CA7-238C-F835-5FA0AD2891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7851545" y="3509233"/>
            <a:ext cx="247427" cy="124366"/>
          </a:xfrm>
          <a:prstGeom prst="rect">
            <a:avLst/>
          </a:prstGeom>
        </p:spPr>
      </p:pic>
      <p:pic>
        <p:nvPicPr>
          <p:cNvPr id="47" name="Picture 46" descr="A picture containing object&#10;&#10;Description automatically generated">
            <a:extLst>
              <a:ext uri="{FF2B5EF4-FFF2-40B4-BE49-F238E27FC236}">
                <a16:creationId xmlns:a16="http://schemas.microsoft.com/office/drawing/2014/main" id="{058AB9FA-ABC3-2D61-8C62-069E1C1BBD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5052353" y="5123405"/>
            <a:ext cx="247427" cy="124366"/>
          </a:xfrm>
          <a:prstGeom prst="rect">
            <a:avLst/>
          </a:prstGeom>
        </p:spPr>
      </p:pic>
      <p:pic>
        <p:nvPicPr>
          <p:cNvPr id="48" name="Picture 47" descr="A picture containing object&#10;&#10;Description automatically generated">
            <a:extLst>
              <a:ext uri="{FF2B5EF4-FFF2-40B4-BE49-F238E27FC236}">
                <a16:creationId xmlns:a16="http://schemas.microsoft.com/office/drawing/2014/main" id="{0639A69D-AC11-E2CD-1920-F0DF83CA70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6417810" y="5123406"/>
            <a:ext cx="247427" cy="124366"/>
          </a:xfrm>
          <a:prstGeom prst="rect">
            <a:avLst/>
          </a:prstGeom>
        </p:spPr>
      </p:pic>
      <p:pic>
        <p:nvPicPr>
          <p:cNvPr id="49" name="Picture 48" descr="A picture containing object&#10;&#10;Description automatically generated">
            <a:extLst>
              <a:ext uri="{FF2B5EF4-FFF2-40B4-BE49-F238E27FC236}">
                <a16:creationId xmlns:a16="http://schemas.microsoft.com/office/drawing/2014/main" id="{482D1A0C-AD9E-EF13-1DBF-370D8399B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7818678" y="2946041"/>
            <a:ext cx="247427" cy="151432"/>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9E437A62-194C-4115-BD05-6413EDD9C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7856905" y="1243293"/>
            <a:ext cx="247427" cy="151432"/>
          </a:xfrm>
          <a:prstGeom prst="rect">
            <a:avLst/>
          </a:prstGeom>
        </p:spPr>
      </p:pic>
      <p:sp>
        <p:nvSpPr>
          <p:cNvPr id="4" name="Rectangle 3">
            <a:extLst>
              <a:ext uri="{FF2B5EF4-FFF2-40B4-BE49-F238E27FC236}">
                <a16:creationId xmlns:a16="http://schemas.microsoft.com/office/drawing/2014/main" id="{7A42C877-5536-6303-40FA-E57978A43BA1}"/>
              </a:ext>
            </a:extLst>
          </p:cNvPr>
          <p:cNvSpPr/>
          <p:nvPr/>
        </p:nvSpPr>
        <p:spPr>
          <a:xfrm>
            <a:off x="-1734034" y="4012988"/>
            <a:ext cx="914400" cy="9144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a:extLst>
              <a:ext uri="{FF2B5EF4-FFF2-40B4-BE49-F238E27FC236}">
                <a16:creationId xmlns:a16="http://schemas.microsoft.com/office/drawing/2014/main" id="{263D0816-E65B-F75C-8C92-CEDF852381FA}"/>
              </a:ext>
            </a:extLst>
          </p:cNvPr>
          <p:cNvSpPr/>
          <p:nvPr/>
        </p:nvSpPr>
        <p:spPr>
          <a:xfrm>
            <a:off x="484967" y="4178928"/>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0EF7BA6-B784-ED36-CAFD-A64FD16BA728}"/>
              </a:ext>
            </a:extLst>
          </p:cNvPr>
          <p:cNvSpPr txBox="1"/>
          <p:nvPr/>
        </p:nvSpPr>
        <p:spPr>
          <a:xfrm>
            <a:off x="299448" y="872828"/>
            <a:ext cx="123463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dirty="0">
                <a:ln>
                  <a:noFill/>
                </a:ln>
                <a:solidFill>
                  <a:schemeClr val="bg1"/>
                </a:solidFill>
                <a:effectLst/>
                <a:uLnTx/>
                <a:uFillTx/>
                <a:latin typeface="Century Gothic"/>
                <a:ea typeface="+mn-ea"/>
                <a:cs typeface="+mn-cs"/>
              </a:rPr>
              <a:t>15 April                            6 May                             3 June                          24 June                       15 July                           9 September              30 September             21 October</a:t>
            </a:r>
          </a:p>
        </p:txBody>
      </p:sp>
      <p:sp>
        <p:nvSpPr>
          <p:cNvPr id="7" name="Rectangle 6">
            <a:extLst>
              <a:ext uri="{FF2B5EF4-FFF2-40B4-BE49-F238E27FC236}">
                <a16:creationId xmlns:a16="http://schemas.microsoft.com/office/drawing/2014/main" id="{04180DD7-659F-A1E8-494B-7F7859DD43C3}"/>
              </a:ext>
            </a:extLst>
          </p:cNvPr>
          <p:cNvSpPr/>
          <p:nvPr/>
        </p:nvSpPr>
        <p:spPr>
          <a:xfrm>
            <a:off x="957532" y="2899496"/>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324DA0A-6391-DF2A-1FA1-4E49DFA27B7D}"/>
              </a:ext>
            </a:extLst>
          </p:cNvPr>
          <p:cNvSpPr/>
          <p:nvPr/>
        </p:nvSpPr>
        <p:spPr>
          <a:xfrm>
            <a:off x="496440" y="2587506"/>
            <a:ext cx="914400" cy="9737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22 April              13 May            10 June              1 July                22 July             16 September    7 October</a:t>
            </a:r>
          </a:p>
        </p:txBody>
      </p:sp>
      <p:sp>
        <p:nvSpPr>
          <p:cNvPr id="13" name="Rectangle 12">
            <a:extLst>
              <a:ext uri="{FF2B5EF4-FFF2-40B4-BE49-F238E27FC236}">
                <a16:creationId xmlns:a16="http://schemas.microsoft.com/office/drawing/2014/main" id="{A9A1938B-A5B2-67AC-19DD-CA2B1681DAA9}"/>
              </a:ext>
            </a:extLst>
          </p:cNvPr>
          <p:cNvSpPr/>
          <p:nvPr/>
        </p:nvSpPr>
        <p:spPr>
          <a:xfrm>
            <a:off x="507844" y="4090495"/>
            <a:ext cx="914400" cy="1169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29 April               20 May                17 June                  8 July                      2 September        23 September      14 October            </a:t>
            </a:r>
          </a:p>
        </p:txBody>
      </p:sp>
      <p:sp>
        <p:nvSpPr>
          <p:cNvPr id="15" name="Rectangle 14">
            <a:extLst>
              <a:ext uri="{FF2B5EF4-FFF2-40B4-BE49-F238E27FC236}">
                <a16:creationId xmlns:a16="http://schemas.microsoft.com/office/drawing/2014/main" id="{0A707447-901A-C9C4-19A8-B52067BC738F}"/>
              </a:ext>
            </a:extLst>
          </p:cNvPr>
          <p:cNvSpPr/>
          <p:nvPr/>
        </p:nvSpPr>
        <p:spPr>
          <a:xfrm>
            <a:off x="4959814" y="5440959"/>
            <a:ext cx="1674870" cy="2090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solidFill>
                  <a:srgbClr val="FF0000"/>
                </a:solidFill>
              </a:rPr>
              <a:t>* </a:t>
            </a:r>
            <a:r>
              <a:rPr lang="en-GB" sz="700" dirty="0">
                <a:solidFill>
                  <a:schemeClr val="tx1"/>
                </a:solidFill>
                <a:latin typeface="Century Gothic" panose="020B0502020202020204" pitchFamily="34" charset="0"/>
              </a:rPr>
              <a:t>Halal alternative available</a:t>
            </a:r>
          </a:p>
        </p:txBody>
      </p:sp>
      <p:sp>
        <p:nvSpPr>
          <p:cNvPr id="18" name="TextBox 17">
            <a:extLst>
              <a:ext uri="{FF2B5EF4-FFF2-40B4-BE49-F238E27FC236}">
                <a16:creationId xmlns:a16="http://schemas.microsoft.com/office/drawing/2014/main" id="{8506B6A2-34B9-1B49-93AD-9B1C2E563F9A}"/>
              </a:ext>
            </a:extLst>
          </p:cNvPr>
          <p:cNvSpPr txBox="1"/>
          <p:nvPr/>
        </p:nvSpPr>
        <p:spPr>
          <a:xfrm>
            <a:off x="6892761" y="5365594"/>
            <a:ext cx="2903235" cy="846386"/>
          </a:xfrm>
          <a:prstGeom prst="rect">
            <a:avLst/>
          </a:prstGeom>
          <a:solidFill>
            <a:srgbClr val="FFF0D2"/>
          </a:solidFill>
          <a:ln>
            <a:solidFill>
              <a:srgbClr val="C5FFFB"/>
            </a:solidFill>
          </a:ln>
        </p:spPr>
        <p:txBody>
          <a:bodyPr wrap="square">
            <a:spAutoFit/>
          </a:bodyPr>
          <a:lstStyle/>
          <a:p>
            <a:r>
              <a:rPr lang="en-GB" sz="700" b="1" u="sng" dirty="0">
                <a:solidFill>
                  <a:srgbClr val="000000"/>
                </a:solidFill>
                <a:effectLst/>
                <a:ea typeface="Times New Roman" panose="02020603050405020304" pitchFamily="18" charset="0"/>
                <a:cs typeface="Aptos" panose="020B0004020202020204" pitchFamily="34" charset="0"/>
              </a:rPr>
              <a:t>Allergy Information</a:t>
            </a:r>
            <a:endParaRPr lang="en-GB" sz="3200" b="1" dirty="0">
              <a:effectLst/>
              <a:ea typeface="Aptos" panose="020B0004020202020204" pitchFamily="34" charset="0"/>
              <a:cs typeface="Aptos" panose="020B0004020202020204" pitchFamily="34" charset="0"/>
            </a:endParaRPr>
          </a:p>
          <a:p>
            <a:r>
              <a:rPr lang="en-GB" sz="700" dirty="0">
                <a:solidFill>
                  <a:srgbClr val="000000"/>
                </a:solidFill>
                <a:effectLst/>
                <a:ea typeface="Aptos" panose="020B0004020202020204" pitchFamily="34" charset="0"/>
                <a:cs typeface="Aptos" panose="020B0004020202020204" pitchFamily="34" charset="0"/>
              </a:rPr>
              <a:t>If your child has an allergy or intolerance, please contact the School Office. You will be asked to complete the Caterlink special diets allergy form and provide NHS medical evidence of the allergies or intolerances before your child can receive a school meal. We use a large variety of ingredients in the preparation of our meals and due to the nature of our kitchens it is not possible to completely remove the risk of cross contamination.</a:t>
            </a:r>
            <a:endParaRPr lang="en-GB" sz="3200" dirty="0">
              <a:effectLst/>
              <a:ea typeface="Aptos" panose="020B0004020202020204" pitchFamily="34" charset="0"/>
              <a:cs typeface="Aptos" panose="020B0004020202020204" pitchFamily="34" charset="0"/>
            </a:endParaRPr>
          </a:p>
        </p:txBody>
      </p:sp>
      <p:pic>
        <p:nvPicPr>
          <p:cNvPr id="16" name="Picture 15" descr="A picture containing object&#10;&#10;Description automatically generated">
            <a:extLst>
              <a:ext uri="{FF2B5EF4-FFF2-40B4-BE49-F238E27FC236}">
                <a16:creationId xmlns:a16="http://schemas.microsoft.com/office/drawing/2014/main" id="{55054994-9BDF-1DD0-FCA0-D1EFC59D88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63456" flipH="1" flipV="1">
            <a:off x="3527908" y="3975611"/>
            <a:ext cx="247427" cy="124366"/>
          </a:xfrm>
          <a:prstGeom prst="rect">
            <a:avLst/>
          </a:prstGeom>
        </p:spPr>
      </p:pic>
    </p:spTree>
    <p:extLst>
      <p:ext uri="{BB962C8B-B14F-4D97-AF65-F5344CB8AC3E}">
        <p14:creationId xmlns:p14="http://schemas.microsoft.com/office/powerpoint/2010/main" val="3271526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FF00F4205DBD4C8D2BCFACAE479164" ma:contentTypeVersion="5" ma:contentTypeDescription="Create a new document." ma:contentTypeScope="" ma:versionID="96bca3c3796402880a0e554761c05f23">
  <xsd:schema xmlns:xsd="http://www.w3.org/2001/XMLSchema" xmlns:xs="http://www.w3.org/2001/XMLSchema" xmlns:p="http://schemas.microsoft.com/office/2006/metadata/properties" xmlns:ns3="7108867f-f305-402c-aa9f-c69a2265bab0" targetNamespace="http://schemas.microsoft.com/office/2006/metadata/properties" ma:root="true" ma:fieldsID="41ddfd6732f1f895f5abe39d083a9915" ns3:_="">
    <xsd:import namespace="7108867f-f305-402c-aa9f-c69a2265bab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08867f-f305-402c-aa9f-c69a2265ba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108867f-f305-402c-aa9f-c69a2265ba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F64E16-287F-46D8-9128-28000CDA72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08867f-f305-402c-aa9f-c69a2265ba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B72B72-EFE2-4371-B500-B2B9B1CA3EDB}">
  <ds:schemaRefs>
    <ds:schemaRef ds:uri="http://purl.org/dc/terms/"/>
    <ds:schemaRef ds:uri="http://schemas.openxmlformats.org/package/2006/metadata/core-properties"/>
    <ds:schemaRef ds:uri="http://purl.org/dc/dcmitype/"/>
    <ds:schemaRef ds:uri="http://schemas.microsoft.com/office/infopath/2007/PartnerControls"/>
    <ds:schemaRef ds:uri="7108867f-f305-402c-aa9f-c69a2265bab0"/>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3AB8ED64-C6F3-4AA7-A4F8-D8EE960172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47636</TotalTime>
  <Words>487</Words>
  <Application>Microsoft Office PowerPoint</Application>
  <PresentationFormat>A4 Paper (210x297 mm)</PresentationFormat>
  <Paragraphs>126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Century Gothic</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Christian Pass</dc:creator>
  <cp:lastModifiedBy>Sinead Allen</cp:lastModifiedBy>
  <cp:revision>35</cp:revision>
  <cp:lastPrinted>2024-09-11T12:04:40Z</cp:lastPrinted>
  <dcterms:created xsi:type="dcterms:W3CDTF">2014-08-19T19:35:20Z</dcterms:created>
  <dcterms:modified xsi:type="dcterms:W3CDTF">2024-09-11T12:05:58Z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0x01010059FF00F4205DBD4C8D2BCFACAE479164</vt:lpwstr>
  </property>
  <property fmtid="{D5CDD505-2E9C-101B-9397-08002B2CF9AE}" pid="3" name="Company_x0020_Metadata">
    <vt:lpwstr>2;#CaterLink|6b7c7025-ee94-469a-84b5-af43f06be2f7</vt:lpwstr>
  </property>
  <property fmtid="{D5CDD505-2E9C-101B-9397-08002B2CF9AE}" pid="4" name="Company Metadata">
    <vt:lpwstr>2;#CaterLink</vt:lpwstr>
  </property>
  <property fmtid="{D5CDD505-2E9C-101B-9397-08002B2CF9AE}" pid="5" name="Order">
    <vt:r8>70900</vt:r8>
  </property>
</Properties>
</file>